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418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869680" y="-1463040"/>
            <a:ext cx="4937760" cy="4937760"/>
          </a:xfrm>
          <a:prstGeom prst="ellipse">
            <a:avLst/>
          </a:prstGeom>
          <a:solidFill>
            <a:srgbClr val="6D2E46"/>
          </a:solidFill>
          <a:ln/>
        </p:spPr>
      </p:sp>
      <p:sp>
        <p:nvSpPr>
          <p:cNvPr id="3" name="Shape 1"/>
          <p:cNvSpPr/>
          <p:nvPr/>
        </p:nvSpPr>
        <p:spPr>
          <a:xfrm>
            <a:off x="10058400" y="4206240"/>
            <a:ext cx="3108960" cy="3108960"/>
          </a:xfrm>
          <a:prstGeom prst="ellipse">
            <a:avLst/>
          </a:prstGeom>
          <a:solidFill>
            <a:srgbClr val="D9694A">
              <a:alpha val="4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566928" y="10515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ママHOT 事業戦略 提案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66928" y="1554480"/>
            <a:ext cx="1042416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「辞める前の本音は、</a:t>
            </a:r>
            <a:endParaRPr lang="en-US" sz="44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当事者にしか聞けない。」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66928" y="38404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AD7C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十勝から始める、離職防止 × 当事者インサイト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566928" y="5486400"/>
            <a:ext cx="2743200" cy="0"/>
          </a:xfrm>
          <a:prstGeom prst="line">
            <a:avLst/>
          </a:prstGeom>
          <a:noFill/>
          <a:ln w="25400">
            <a:solidFill>
              <a:srgbClr val="D969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562356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9B3B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ビジネスモデル／意味・意義／提供価値のブラッシュアップ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66928" y="60350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E859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2026.06  |  CCS・ママHOTプロジェクト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ロードマップ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658368"/>
            <a:ext cx="1105509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12ヶ月 — 「十勝で有償の1社目」までの道筋</a:t>
            </a:r>
            <a:endParaRPr lang="en-US" sz="27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66928" y="1600200"/>
          <a:ext cx="11055096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5934456"/>
                <a:gridCol w="3291840"/>
              </a:tblGrid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時期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2E4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やること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2E4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狙い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2E46"/>
                    </a:solidFill>
                  </a:tcPr>
                </a:tc>
              </a:tr>
              <a:tr h="8412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〜3ヶ月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ラジオ開始＋クラファン立ち上げ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認知と“応援者がいる”証明づくり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412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3〜6ヶ月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十勝特別講演（リード獲得設計）＋DEI登壇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無料で1社目の協力企業を獲得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412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6〜9ヶ月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1社目で社内版ママHOT → レポート納品（実証価格）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有償の“型”と事例を作る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412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9〜12ヶ月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事例を持ってデジタルPFで本格セールス／協賛募集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横展開・収益化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566928" y="5806440"/>
            <a:ext cx="11055096" cy="713232"/>
          </a:xfrm>
          <a:prstGeom prst="roundRect">
            <a:avLst>
              <a:gd name="adj" fmla="val 10256"/>
            </a:avLst>
          </a:prstGeom>
          <a:solidFill>
            <a:srgbClr val="F6EDE8"/>
          </a:solidFill>
          <a:ln/>
        </p:spPr>
      </p:sp>
      <p:sp>
        <p:nvSpPr>
          <p:cNvPr id="6" name="Text 3"/>
          <p:cNvSpPr/>
          <p:nvPr/>
        </p:nvSpPr>
        <p:spPr>
          <a:xfrm>
            <a:off x="886968" y="5806440"/>
            <a:ext cx="10415016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D969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起点は十勝。 </a:t>
            </a:r>
            <a:pPr indent="0" marL="0">
              <a:buNone/>
            </a:pPr>
            <a:r>
              <a:rPr lang="en-US" sz="13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地方は経営層に直接届く“距離の近さ”が武器。離職防止 × 当事者インサイトは刺さりやすい。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KPI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658368"/>
            <a:ext cx="1105509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各段階の指標と、最重要マイルストーン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66928" y="1600200"/>
            <a:ext cx="2670048" cy="246888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1819656"/>
            <a:ext cx="22128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認知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822960" y="2313432"/>
            <a:ext cx="2157984" cy="0"/>
          </a:xfrm>
          <a:prstGeom prst="line">
            <a:avLst/>
          </a:prstGeom>
          <a:noFill/>
          <a:ln w="12700">
            <a:solidFill>
              <a:srgbClr val="E4D6C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2441448"/>
            <a:ext cx="2212848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・放送回数</a:t>
            </a:r>
            <a:endParaRPr lang="en-US" sz="12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・経営者ゲスト数</a:t>
            </a:r>
            <a:endParaRPr lang="en-US" sz="12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・クラファン支援者数／金額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3456432" y="1600200"/>
            <a:ext cx="2670048" cy="246888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712464" y="1819656"/>
            <a:ext cx="22128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信頼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3712464" y="2313432"/>
            <a:ext cx="2157984" cy="0"/>
          </a:xfrm>
          <a:prstGeom prst="line">
            <a:avLst/>
          </a:prstGeom>
          <a:noFill/>
          <a:ln w="12700">
            <a:solidFill>
              <a:srgbClr val="E4D6C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12464" y="2441448"/>
            <a:ext cx="2212848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・講演の来場企業数</a:t>
            </a:r>
            <a:endParaRPr lang="en-US" sz="12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・個別相談に進んだ社数</a:t>
            </a:r>
            <a:endParaRPr lang="en-US" sz="12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（ここが本当のKPI）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6345936" y="1600200"/>
            <a:ext cx="2670048" cy="246888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601968" y="1819656"/>
            <a:ext cx="22128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4C7A6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収益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6601968" y="2313432"/>
            <a:ext cx="2157984" cy="0"/>
          </a:xfrm>
          <a:prstGeom prst="line">
            <a:avLst/>
          </a:prstGeom>
          <a:noFill/>
          <a:ln w="12700">
            <a:solidFill>
              <a:srgbClr val="E4D6C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601968" y="2441448"/>
            <a:ext cx="2212848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・有償契約 社数</a:t>
            </a:r>
            <a:endParaRPr lang="en-US" sz="12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・レポート納品 件数</a:t>
            </a:r>
            <a:endParaRPr lang="en-US" sz="12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・協賛企業数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9235440" y="1600200"/>
            <a:ext cx="2670048" cy="2468880"/>
          </a:xfrm>
          <a:prstGeom prst="roundRect">
            <a:avLst>
              <a:gd name="adj" fmla="val 3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9491472" y="1819656"/>
            <a:ext cx="22128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横展開</a:t>
            </a:r>
            <a:endParaRPr lang="en-US" sz="1700" dirty="0"/>
          </a:p>
        </p:txBody>
      </p:sp>
      <p:sp>
        <p:nvSpPr>
          <p:cNvPr id="18" name="Shape 16"/>
          <p:cNvSpPr/>
          <p:nvPr/>
        </p:nvSpPr>
        <p:spPr>
          <a:xfrm>
            <a:off x="9491472" y="2313432"/>
            <a:ext cx="2157984" cy="0"/>
          </a:xfrm>
          <a:prstGeom prst="line">
            <a:avLst/>
          </a:prstGeom>
          <a:noFill/>
          <a:ln w="12700">
            <a:solidFill>
              <a:srgbClr val="E4D6C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491472" y="2441448"/>
            <a:ext cx="2212848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・事例コンテンツ数</a:t>
            </a:r>
            <a:endParaRPr lang="en-US" sz="12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・紹介経由の新規商談</a:t>
            </a:r>
            <a:endParaRPr lang="en-US" sz="12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・PF掲載企業数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566928" y="4343400"/>
            <a:ext cx="11055096" cy="1691640"/>
          </a:xfrm>
          <a:prstGeom prst="roundRect">
            <a:avLst>
              <a:gd name="adj" fmla="val 5405"/>
            </a:avLst>
          </a:prstGeom>
          <a:solidFill>
            <a:srgbClr val="6D2E46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978408" y="45720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最重要マイルストーン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78408" y="4956048"/>
            <a:ext cx="1023213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十勝で「有償契約 第1号」を獲得する</a:t>
            </a:r>
            <a:endParaRPr lang="en-US" sz="2700" dirty="0"/>
          </a:p>
        </p:txBody>
      </p:sp>
      <p:sp>
        <p:nvSpPr>
          <p:cNvPr id="23" name="Text 21"/>
          <p:cNvSpPr/>
          <p:nvPr/>
        </p:nvSpPr>
        <p:spPr>
          <a:xfrm>
            <a:off x="978408" y="5596128"/>
            <a:ext cx="102321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AD7C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無償実証なら付き合う企業はある。価値に対価を払う1社目を作れれば、2社目以降の説得材料になる。</a:t>
            </a:r>
            <a:endParaRPr lang="en-US" sz="13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418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463040" y="3931920"/>
            <a:ext cx="4572000" cy="4572000"/>
          </a:xfrm>
          <a:prstGeom prst="ellipse">
            <a:avLst/>
          </a:prstGeom>
          <a:solidFill>
            <a:srgbClr val="6D2E46"/>
          </a:solidFill>
          <a:ln/>
        </p:spPr>
      </p:sp>
      <p:sp>
        <p:nvSpPr>
          <p:cNvPr id="3" name="Shape 1"/>
          <p:cNvSpPr/>
          <p:nvPr/>
        </p:nvSpPr>
        <p:spPr>
          <a:xfrm>
            <a:off x="10241280" y="-1280160"/>
            <a:ext cx="3291840" cy="3291840"/>
          </a:xfrm>
          <a:prstGeom prst="ellipse">
            <a:avLst/>
          </a:prstGeom>
          <a:solidFill>
            <a:srgbClr val="D9694A">
              <a:alpha val="4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566928" y="10058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次の一手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66928" y="146304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足元の十勝で、まず1社目をつくる。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566928" y="2834640"/>
            <a:ext cx="3520440" cy="1828800"/>
          </a:xfrm>
          <a:prstGeom prst="roundRect">
            <a:avLst>
              <a:gd name="adj" fmla="val 4500"/>
            </a:avLst>
          </a:prstGeom>
          <a:solidFill>
            <a:srgbClr val="5A2740"/>
          </a:solidFill>
          <a:ln/>
        </p:spPr>
      </p:sp>
      <p:sp>
        <p:nvSpPr>
          <p:cNvPr id="7" name="Text 5"/>
          <p:cNvSpPr/>
          <p:nvPr/>
        </p:nvSpPr>
        <p:spPr>
          <a:xfrm>
            <a:off x="841248" y="306324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841248" y="365760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経営層に出す「提案1枚」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41248" y="4096512"/>
            <a:ext cx="2971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C9B3B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離職コスト → 当事者インサイト → メニュー＆価格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343400" y="2834640"/>
            <a:ext cx="3520440" cy="1828800"/>
          </a:xfrm>
          <a:prstGeom prst="roundRect">
            <a:avLst>
              <a:gd name="adj" fmla="val 4500"/>
            </a:avLst>
          </a:prstGeom>
          <a:solidFill>
            <a:srgbClr val="5A2740"/>
          </a:solidFill>
          <a:ln/>
        </p:spPr>
      </p:sp>
      <p:sp>
        <p:nvSpPr>
          <p:cNvPr id="11" name="Text 9"/>
          <p:cNvSpPr/>
          <p:nvPr/>
        </p:nvSpPr>
        <p:spPr>
          <a:xfrm>
            <a:off x="4617720" y="306324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B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4617720" y="365760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クラファンの企画骨子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617720" y="4096512"/>
            <a:ext cx="2971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C9B3B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ストーリー・リターン設計・目標金額の根拠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8119872" y="2834640"/>
            <a:ext cx="3520440" cy="1828800"/>
          </a:xfrm>
          <a:prstGeom prst="roundRect">
            <a:avLst>
              <a:gd name="adj" fmla="val 4500"/>
            </a:avLst>
          </a:prstGeom>
          <a:solidFill>
            <a:srgbClr val="5A2740"/>
          </a:solidFill>
          <a:ln/>
        </p:spPr>
      </p:sp>
      <p:sp>
        <p:nvSpPr>
          <p:cNvPr id="15" name="Text 13"/>
          <p:cNvSpPr/>
          <p:nvPr/>
        </p:nvSpPr>
        <p:spPr>
          <a:xfrm>
            <a:off x="8394192" y="306324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8394192" y="365760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十勝特別講演の設計図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8394192" y="4096512"/>
            <a:ext cx="2971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C9B3B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リード獲得から1社目につなげる導線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566928" y="50749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C790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おすすめは A（提案1枚）か C（講演設計）。最短で“有償1社目”に効く。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66928" y="5897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9B3B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ママHOT は「いい取り組み」で終わらせない。当事者の価値を、企業が払う価値へ。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課題認識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658368"/>
            <a:ext cx="1105509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なぜ今、意味と価値の再定義が必要か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66928" y="1417320"/>
            <a:ext cx="110550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川端さんのご指摘は、ママHOTという事業の“根幹”を突く論点。まずはここを正面から受け止める。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566928" y="2011680"/>
            <a:ext cx="3520440" cy="2286000"/>
          </a:xfrm>
          <a:prstGeom prst="roundRect">
            <a:avLst>
              <a:gd name="adj" fmla="val 3600"/>
            </a:avLst>
          </a:prstGeom>
          <a:solidFill>
            <a:srgbClr val="F6EDE8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22960" y="2231136"/>
            <a:ext cx="3063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チグハグ ①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22960" y="2578608"/>
            <a:ext cx="3063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to C の活動なのに、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収益が to B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22960" y="3493008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ママに価値を届ける活動なのに、お金は企業から。構造が噛み合っていない。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343400" y="2011680"/>
            <a:ext cx="3520440" cy="2286000"/>
          </a:xfrm>
          <a:prstGeom prst="roundRect">
            <a:avLst>
              <a:gd name="adj" fmla="val 3600"/>
            </a:avLst>
          </a:prstGeom>
          <a:solidFill>
            <a:srgbClr val="F6EDE8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599432" y="2231136"/>
            <a:ext cx="3063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チグハグ ②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99432" y="2578608"/>
            <a:ext cx="3063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軸がブレている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599432" y="3493008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「ママの課題解決」か「企業の人材流出の解決」か。どっち？が曖昧なまま。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8119872" y="2011680"/>
            <a:ext cx="3520440" cy="2286000"/>
          </a:xfrm>
          <a:prstGeom prst="roundRect">
            <a:avLst>
              <a:gd name="adj" fmla="val 3600"/>
            </a:avLst>
          </a:prstGeom>
          <a:solidFill>
            <a:srgbClr val="F6EDE8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375904" y="2231136"/>
            <a:ext cx="3063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まわりくどさ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375904" y="2578608"/>
            <a:ext cx="3063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知見提供のために</a:t>
            </a:r>
            <a:endParaRPr lang="en-US" sz="1800" dirty="0"/>
          </a:p>
          <a:p>
            <a:pPr indent="0" marL="0">
              <a:buNone/>
            </a:pPr>
            <a:r>
              <a:rPr lang="en-US" sz="18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ママHOTを開催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8375904" y="3493008"/>
            <a:ext cx="3063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目的と手段の順序が見えにくく、第三者には回りくどく映る。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566928" y="4617720"/>
            <a:ext cx="11055096" cy="1417320"/>
          </a:xfrm>
          <a:prstGeom prst="roundRect">
            <a:avLst>
              <a:gd name="adj" fmla="val 5806"/>
            </a:avLst>
          </a:prstGeom>
          <a:solidFill>
            <a:srgbClr val="6D2E46"/>
          </a:solidFill>
          <a:ln/>
        </p:spPr>
      </p:sp>
      <p:sp>
        <p:nvSpPr>
          <p:cNvPr id="18" name="Text 16"/>
          <p:cNvSpPr/>
          <p:nvPr/>
        </p:nvSpPr>
        <p:spPr>
          <a:xfrm>
            <a:off x="886968" y="481888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問い直すべき3点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86968" y="5330952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C790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①  </a:t>
            </a:r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何の課題を解決するのか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4498848" y="5330952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C790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②  </a:t>
            </a:r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その方法は何なのか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8110728" y="5330952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C790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③  </a:t>
            </a:r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そもそもの目的は何か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意味と意義の再定義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658368"/>
            <a:ext cx="1105509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顧客は2人いていい — ママHOTは「二面市場」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66928" y="1417320"/>
            <a:ext cx="110550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「ママの課題か、企業の課題か」への答えは “両方。ただしレイヤーが違う”。矛盾ではなく、メディアや人材紹介と同じ構造。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566928" y="2148840"/>
            <a:ext cx="4069080" cy="2331720"/>
          </a:xfrm>
          <a:prstGeom prst="roundRect">
            <a:avLst>
              <a:gd name="adj" fmla="val 3529"/>
            </a:avLst>
          </a:prstGeom>
          <a:solidFill>
            <a:srgbClr val="FBF4F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41248" y="2386584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受益者（to C）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41248" y="2788920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ママ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841248" y="3474720"/>
            <a:ext cx="3520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価値を“体験”する人。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本音が出る安全な場を得る。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お金は払わない。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552944" y="2148840"/>
            <a:ext cx="4069080" cy="2331720"/>
          </a:xfrm>
          <a:prstGeom prst="roundRect">
            <a:avLst>
              <a:gd name="adj" fmla="val 3529"/>
            </a:avLst>
          </a:prstGeom>
          <a:solidFill>
            <a:srgbClr val="FBF4F0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7827264" y="2386584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C7A6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顧客（to B）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827264" y="2788920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企業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7827264" y="3474720"/>
            <a:ext cx="3520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価値の“成果”にお金を払う人。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離職防止・両立支援の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施策に対価を払う。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636008" y="2651760"/>
            <a:ext cx="291693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</a:t>
            </a:r>
            <a:endParaRPr lang="en-US" sz="4000" dirty="0"/>
          </a:p>
        </p:txBody>
      </p:sp>
      <p:sp>
        <p:nvSpPr>
          <p:cNvPr id="14" name="Text 12"/>
          <p:cNvSpPr/>
          <p:nvPr/>
        </p:nvSpPr>
        <p:spPr>
          <a:xfrm>
            <a:off x="4636008" y="3337560"/>
            <a:ext cx="29169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翻訳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636008" y="3703320"/>
            <a:ext cx="291693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C7A8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ママに届く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8C7A8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独自性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66928" y="4892040"/>
            <a:ext cx="11055096" cy="1097280"/>
          </a:xfrm>
          <a:prstGeom prst="roundRect">
            <a:avLst>
              <a:gd name="adj" fmla="val 7500"/>
            </a:avLst>
          </a:prstGeom>
          <a:solidFill>
            <a:srgbClr val="F6EDE8"/>
          </a:solidFill>
          <a:ln/>
        </p:spPr>
      </p:sp>
      <p:sp>
        <p:nvSpPr>
          <p:cNvPr id="17" name="Text 15"/>
          <p:cNvSpPr/>
          <p:nvPr/>
        </p:nvSpPr>
        <p:spPr>
          <a:xfrm>
            <a:off x="886968" y="4892040"/>
            <a:ext cx="1041501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D2E4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チグハグではなく「未翻訳」だっただけ。 </a:t>
            </a:r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ママに届く独自性 ＝ 企業が欲しいインサイト、をまだ言葉でつなげていなかった。ここを翻訳できれば一気通貫する。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独自の強み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658368"/>
            <a:ext cx="1105509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倉嶋さんの「当事者性」を“資産”として定義し直す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66928" y="1417320"/>
            <a:ext cx="110550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純連の例えが核心 ―― “みんなの意見で作ったラーメン”にしないために、個人の体験を真似できない資産に言い換える。</a:t>
            </a:r>
            <a:endParaRPr lang="en-US" sz="135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66928" y="2011680"/>
          <a:ext cx="11055096" cy="914400"/>
        </p:xfrm>
        <a:graphic>
          <a:graphicData uri="http://schemas.openxmlformats.org/drawingml/2006/table">
            <a:tbl>
              <a:tblPr/>
              <a:tblGrid>
                <a:gridCol w="4754880"/>
                <a:gridCol w="6300216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いまの言い方（弱い）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7A82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資産としての言い換え（強い）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D2E46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困っているママに寄り添える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当事者として、本音が出る“安全な場”を開ける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ママの意見をまとめる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表に出ない離職・休職の“本当の理由”を引き出せる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いい取り組み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dirty="0">
                          <a:solidFill>
                            <a:srgbClr val="352730"/>
                          </a:solidFill>
                          <a:latin typeface="Meiryo" pitchFamily="34" charset="0"/>
                          <a:ea typeface="Meiryo" pitchFamily="34" charset="-122"/>
                          <a:cs typeface="Meiryo" pitchFamily="34" charset="-120"/>
                        </a:rPr>
                        <a:t>当事者しか到達できない一次情報のチャネル</a:t>
                      </a:r>
                      <a:endParaRPr lang="en-US" sz="1400" dirty="0">
                        <a:latin typeface="Meiryo" charset="0"/>
                        <a:ea typeface="Meiryo" charset="0"/>
                        <a:cs typeface="Meiryo" charset="0"/>
                      </a:endParaRPr>
                    </a:p>
                  </a:txBody>
                  <a:tcPr marL="127000" marR="127000" marT="50800" marB="50800" anchor="ctr">
                    <a:lnL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4D6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566928" y="5074920"/>
            <a:ext cx="11055096" cy="1005840"/>
          </a:xfrm>
          <a:prstGeom prst="roundRect">
            <a:avLst>
              <a:gd name="adj" fmla="val 8182"/>
            </a:avLst>
          </a:prstGeom>
          <a:solidFill>
            <a:srgbClr val="6D2E46"/>
          </a:solidFill>
          <a:ln/>
        </p:spPr>
      </p:sp>
      <p:sp>
        <p:nvSpPr>
          <p:cNvPr id="7" name="Text 4"/>
          <p:cNvSpPr/>
          <p:nvPr/>
        </p:nvSpPr>
        <p:spPr>
          <a:xfrm>
            <a:off x="886968" y="5074920"/>
            <a:ext cx="1041501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790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企業が払うのは“やさしさ”ではない。 </a:t>
            </a:r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他では絶対に取れない「本音」と「チャネル」に払う。倉嶋さんの強みは、まさにそこ。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コンセプト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658368"/>
            <a:ext cx="1105509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軸の一文と、3つの定義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66928" y="1508760"/>
            <a:ext cx="11055096" cy="1600200"/>
          </a:xfrm>
          <a:prstGeom prst="roundRect">
            <a:avLst>
              <a:gd name="adj" fmla="val 5714"/>
            </a:avLst>
          </a:prstGeom>
          <a:solidFill>
            <a:srgbClr val="6D2E46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32688" y="1691640"/>
            <a:ext cx="1032357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「辞める前の本音は、当事者にしか聞けない。」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932688" y="2395728"/>
            <a:ext cx="103235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EAD7C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ママHOT ＝ 十勝企業の“ママ社員の離職”を防ぐための、当事者発のインサイト＆伴走パートナー。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66928" y="3429000"/>
            <a:ext cx="3520440" cy="2697480"/>
          </a:xfrm>
          <a:prstGeom prst="roundRect">
            <a:avLst>
              <a:gd name="adj" fmla="val 305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841248" y="3703320"/>
            <a:ext cx="201168" cy="201168"/>
          </a:xfrm>
          <a:prstGeom prst="ellipse">
            <a:avLst/>
          </a:prstGeom>
          <a:solidFill>
            <a:srgbClr val="D9694A"/>
          </a:solidFill>
          <a:ln/>
        </p:spPr>
      </p:sp>
      <p:sp>
        <p:nvSpPr>
          <p:cNvPr id="9" name="Text 7"/>
          <p:cNvSpPr/>
          <p:nvPr/>
        </p:nvSpPr>
        <p:spPr>
          <a:xfrm>
            <a:off x="1133856" y="3630168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誰の課題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41248" y="4142232"/>
            <a:ext cx="2971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十勝の中小企業の</a:t>
            </a:r>
            <a:endParaRPr lang="en-US" sz="17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7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経営層／人事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841248" y="5212080"/>
            <a:ext cx="2971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「採用しても、女性・ママ社員が定着せず辞めてしまう」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343400" y="3429000"/>
            <a:ext cx="3520440" cy="2697480"/>
          </a:xfrm>
          <a:prstGeom prst="roundRect">
            <a:avLst>
              <a:gd name="adj" fmla="val 305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17720" y="3703320"/>
            <a:ext cx="201168" cy="201168"/>
          </a:xfrm>
          <a:prstGeom prst="ellipse">
            <a:avLst/>
          </a:prstGeom>
          <a:solidFill>
            <a:srgbClr val="C79038"/>
          </a:solidFill>
          <a:ln/>
        </p:spPr>
      </p:sp>
      <p:sp>
        <p:nvSpPr>
          <p:cNvPr id="14" name="Text 12"/>
          <p:cNvSpPr/>
          <p:nvPr/>
        </p:nvSpPr>
        <p:spPr>
          <a:xfrm>
            <a:off x="4910328" y="3630168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何を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617720" y="4142232"/>
            <a:ext cx="2971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辞める“本音”と、</a:t>
            </a:r>
            <a:endParaRPr lang="en-US" sz="17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7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その対策の伴走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4617720" y="5212080"/>
            <a:ext cx="2971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面談やアンケートでは出ない一次情報を、施策に翻訳して一緒に実行。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119872" y="3429000"/>
            <a:ext cx="3520440" cy="2697480"/>
          </a:xfrm>
          <a:prstGeom prst="roundRect">
            <a:avLst>
              <a:gd name="adj" fmla="val 305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394192" y="3703320"/>
            <a:ext cx="201168" cy="201168"/>
          </a:xfrm>
          <a:prstGeom prst="ellipse">
            <a:avLst/>
          </a:prstGeom>
          <a:solidFill>
            <a:srgbClr val="4C7A6E"/>
          </a:solidFill>
          <a:ln/>
        </p:spPr>
      </p:sp>
      <p:sp>
        <p:nvSpPr>
          <p:cNvPr id="19" name="Text 17"/>
          <p:cNvSpPr/>
          <p:nvPr/>
        </p:nvSpPr>
        <p:spPr>
          <a:xfrm>
            <a:off x="8686800" y="3630168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C7A6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なぜ倉嶋さんか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394192" y="4142232"/>
            <a:ext cx="2971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当事者として</a:t>
            </a:r>
            <a:endParaRPr lang="en-US" sz="17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7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本音の場を開ける唯一性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8394192" y="5212080"/>
            <a:ext cx="2971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“やさしさ”ではなく、他では取れないインサイトとチャネルが強み。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戦略の全体像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658368"/>
            <a:ext cx="1105509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すべての施策を1本の導線に並べ替える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66928" y="1417320"/>
            <a:ext cx="110550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バラバラの活動ではなく、認知 → 信頼 → 収益 → 横展開、という1本のストーリーに並べると全部つながる。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566928" y="2148840"/>
            <a:ext cx="2542032" cy="3246120"/>
          </a:xfrm>
          <a:prstGeom prst="roundRect">
            <a:avLst>
              <a:gd name="adj" fmla="val 2878"/>
            </a:avLst>
          </a:prstGeom>
          <a:solidFill>
            <a:srgbClr val="FFFFFF"/>
          </a:solidFill>
          <a:ln w="15875">
            <a:solidFill>
              <a:srgbClr val="E4D6CE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68096" y="2368296"/>
            <a:ext cx="21762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STEP 1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768096" y="2679192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認知をつくる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768096" y="3227832"/>
            <a:ext cx="2139696" cy="0"/>
          </a:xfrm>
          <a:prstGeom prst="line">
            <a:avLst/>
          </a:prstGeom>
          <a:noFill/>
          <a:ln w="12700">
            <a:solidFill>
              <a:srgbClr val="E4D6C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68096" y="3355848"/>
            <a:ext cx="2176272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FMjaga ママHOTラジオ</a:t>
            </a:r>
            <a:endParaRPr lang="en-US" sz="12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クラウドファンディング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768096" y="4828032"/>
            <a:ext cx="21762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「知ってもらう」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3063240" y="3246120"/>
            <a:ext cx="3931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3410712" y="2148840"/>
            <a:ext cx="2542032" cy="3246120"/>
          </a:xfrm>
          <a:prstGeom prst="roundRect">
            <a:avLst>
              <a:gd name="adj" fmla="val 2878"/>
            </a:avLst>
          </a:prstGeom>
          <a:solidFill>
            <a:srgbClr val="FFFFFF"/>
          </a:solidFill>
          <a:ln w="15875">
            <a:solidFill>
              <a:srgbClr val="E4D6CE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611880" y="2368296"/>
            <a:ext cx="21762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STEP 2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3611880" y="2679192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信頼をためる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3611880" y="3227832"/>
            <a:ext cx="2139696" cy="0"/>
          </a:xfrm>
          <a:prstGeom prst="line">
            <a:avLst/>
          </a:prstGeom>
          <a:noFill/>
          <a:ln w="12700">
            <a:solidFill>
              <a:srgbClr val="E4D6C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11880" y="3355848"/>
            <a:ext cx="2176272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倉嶋さん特別講演 in 十勝</a:t>
            </a:r>
            <a:endParaRPr lang="en-US" sz="12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DEIカンファ登壇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3611880" y="4828032"/>
            <a:ext cx="21762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「この人に頼みたい」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5907024" y="3246120"/>
            <a:ext cx="3931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</a:t>
            </a:r>
            <a:endParaRPr lang="en-US" sz="2200" dirty="0"/>
          </a:p>
        </p:txBody>
      </p:sp>
      <p:sp>
        <p:nvSpPr>
          <p:cNvPr id="19" name="Shape 17"/>
          <p:cNvSpPr/>
          <p:nvPr/>
        </p:nvSpPr>
        <p:spPr>
          <a:xfrm>
            <a:off x="6254496" y="2148840"/>
            <a:ext cx="2542032" cy="3246120"/>
          </a:xfrm>
          <a:prstGeom prst="roundRect">
            <a:avLst>
              <a:gd name="adj" fmla="val 2878"/>
            </a:avLst>
          </a:prstGeom>
          <a:solidFill>
            <a:srgbClr val="FFFFFF"/>
          </a:solidFill>
          <a:ln w="15875">
            <a:solidFill>
              <a:srgbClr val="E4D6CE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55664" y="2368296"/>
            <a:ext cx="21762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4C7A6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STEP 3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6455664" y="2679192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収益化する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6455664" y="3227832"/>
            <a:ext cx="2139696" cy="0"/>
          </a:xfrm>
          <a:prstGeom prst="line">
            <a:avLst/>
          </a:prstGeom>
          <a:noFill/>
          <a:ln w="12700">
            <a:solidFill>
              <a:srgbClr val="E4D6C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55664" y="3355848"/>
            <a:ext cx="2176272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デジタルPF経由の</a:t>
            </a:r>
            <a:endParaRPr lang="en-US" sz="12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企業向け研修・協賛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6455664" y="4828032"/>
            <a:ext cx="21762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4C7A6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「お金を払う」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8750808" y="3246120"/>
            <a:ext cx="3931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→</a:t>
            </a:r>
            <a:endParaRPr lang="en-US" sz="2200" dirty="0"/>
          </a:p>
        </p:txBody>
      </p:sp>
      <p:sp>
        <p:nvSpPr>
          <p:cNvPr id="26" name="Shape 24"/>
          <p:cNvSpPr/>
          <p:nvPr/>
        </p:nvSpPr>
        <p:spPr>
          <a:xfrm>
            <a:off x="9098280" y="2148840"/>
            <a:ext cx="2542032" cy="3246120"/>
          </a:xfrm>
          <a:prstGeom prst="roundRect">
            <a:avLst>
              <a:gd name="adj" fmla="val 2878"/>
            </a:avLst>
          </a:prstGeom>
          <a:solidFill>
            <a:srgbClr val="6D2E46"/>
          </a:solidFill>
          <a:ln w="15875">
            <a:solidFill>
              <a:srgbClr val="6D2E46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9299448" y="2368296"/>
            <a:ext cx="21762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STEP 4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9299448" y="2679192"/>
            <a:ext cx="21762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横展開する</a:t>
            </a:r>
            <a:endParaRPr lang="en-US" sz="1800" dirty="0"/>
          </a:p>
        </p:txBody>
      </p:sp>
      <p:sp>
        <p:nvSpPr>
          <p:cNvPr id="29" name="Shape 27"/>
          <p:cNvSpPr/>
          <p:nvPr/>
        </p:nvSpPr>
        <p:spPr>
          <a:xfrm>
            <a:off x="9299448" y="3227832"/>
            <a:ext cx="2139696" cy="0"/>
          </a:xfrm>
          <a:prstGeom prst="line">
            <a:avLst/>
          </a:prstGeom>
          <a:noFill/>
          <a:ln w="12700">
            <a:solidFill>
              <a:srgbClr val="8A5A6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299448" y="3355848"/>
            <a:ext cx="2176272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EAD7C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ワークショップ</a:t>
            </a:r>
            <a:endParaRPr lang="en-US" sz="12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EAD7C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企業コラボ事例の発信</a:t>
            </a:r>
            <a:endParaRPr lang="en-US" sz="1250" dirty="0"/>
          </a:p>
        </p:txBody>
      </p:sp>
      <p:sp>
        <p:nvSpPr>
          <p:cNvPr id="31" name="Text 29"/>
          <p:cNvSpPr/>
          <p:nvPr/>
        </p:nvSpPr>
        <p:spPr>
          <a:xfrm>
            <a:off x="9299448" y="4828032"/>
            <a:ext cx="21762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「次の企業を呼ぶ」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566928" y="5715000"/>
            <a:ext cx="110550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i="1" dirty="0">
                <a:solidFill>
                  <a:srgbClr val="6D2E4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最優先は「十勝で有償の1社目（できれば名のある地元企業）」を作ること。これが2社目以降を売りやすくする。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具体的施策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658368"/>
            <a:ext cx="1105509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6つの施策と、それぞれの役割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66928" y="1554480"/>
            <a:ext cx="3520440" cy="1874520"/>
          </a:xfrm>
          <a:prstGeom prst="roundRect">
            <a:avLst>
              <a:gd name="adj" fmla="val 4390"/>
            </a:avLst>
          </a:prstGeom>
          <a:solidFill>
            <a:srgbClr val="F6EDE8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773936"/>
            <a:ext cx="777240" cy="310896"/>
          </a:xfrm>
          <a:prstGeom prst="roundRect">
            <a:avLst>
              <a:gd name="adj" fmla="val 14706"/>
            </a:avLst>
          </a:prstGeom>
          <a:solidFill>
            <a:srgbClr val="D969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773936"/>
            <a:ext cx="777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認知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2176272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FMjaga ママHOTラジオ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822960" y="2670048"/>
            <a:ext cx="3017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経営者・人事への“入口”。経営者ゲスト回で顧客自身を巻き込む。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343400" y="1554480"/>
            <a:ext cx="3520440" cy="1874520"/>
          </a:xfrm>
          <a:prstGeom prst="roundRect">
            <a:avLst>
              <a:gd name="adj" fmla="val 4390"/>
            </a:avLst>
          </a:prstGeom>
          <a:solidFill>
            <a:srgbClr val="F6EDE8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99432" y="1773936"/>
            <a:ext cx="777240" cy="310896"/>
          </a:xfrm>
          <a:prstGeom prst="roundRect">
            <a:avLst>
              <a:gd name="adj" fmla="val 14706"/>
            </a:avLst>
          </a:prstGeom>
          <a:solidFill>
            <a:srgbClr val="D9694A"/>
          </a:solidFill>
          <a:ln/>
        </p:spPr>
      </p:sp>
      <p:sp>
        <p:nvSpPr>
          <p:cNvPr id="11" name="Text 9"/>
          <p:cNvSpPr/>
          <p:nvPr/>
        </p:nvSpPr>
        <p:spPr>
          <a:xfrm>
            <a:off x="4599432" y="1773936"/>
            <a:ext cx="777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認知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99432" y="2176272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クラウドファンディング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4599432" y="2670048"/>
            <a:ext cx="3017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全国の応援者という“社会的証明”づくり。返礼品＝倉嶋さんの直接メッセージ。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8119872" y="1554480"/>
            <a:ext cx="3520440" cy="1874520"/>
          </a:xfrm>
          <a:prstGeom prst="roundRect">
            <a:avLst>
              <a:gd name="adj" fmla="val 4390"/>
            </a:avLst>
          </a:prstGeom>
          <a:solidFill>
            <a:srgbClr val="F6EDE8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375904" y="1773936"/>
            <a:ext cx="777240" cy="310896"/>
          </a:xfrm>
          <a:prstGeom prst="roundRect">
            <a:avLst>
              <a:gd name="adj" fmla="val 14706"/>
            </a:avLst>
          </a:prstGeom>
          <a:solidFill>
            <a:srgbClr val="C79038"/>
          </a:solidFill>
          <a:ln/>
        </p:spPr>
      </p:sp>
      <p:sp>
        <p:nvSpPr>
          <p:cNvPr id="16" name="Text 14"/>
          <p:cNvSpPr/>
          <p:nvPr/>
        </p:nvSpPr>
        <p:spPr>
          <a:xfrm>
            <a:off x="8375904" y="1773936"/>
            <a:ext cx="777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信頼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375904" y="2176272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倉嶋さん特別講演 in 十勝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8375904" y="2670048"/>
            <a:ext cx="3017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リード獲得の場。来場企業に個別相談への導線を必ず用意。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566928" y="3648456"/>
            <a:ext cx="3520440" cy="1874520"/>
          </a:xfrm>
          <a:prstGeom prst="roundRect">
            <a:avLst>
              <a:gd name="adj" fmla="val 4390"/>
            </a:avLst>
          </a:prstGeom>
          <a:solidFill>
            <a:srgbClr val="F6EDE8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822960" y="3867912"/>
            <a:ext cx="777240" cy="310896"/>
          </a:xfrm>
          <a:prstGeom prst="roundRect">
            <a:avLst>
              <a:gd name="adj" fmla="val 14706"/>
            </a:avLst>
          </a:prstGeom>
          <a:solidFill>
            <a:srgbClr val="C79038"/>
          </a:solidFill>
          <a:ln/>
        </p:spPr>
      </p:sp>
      <p:sp>
        <p:nvSpPr>
          <p:cNvPr id="21" name="Text 19"/>
          <p:cNvSpPr/>
          <p:nvPr/>
        </p:nvSpPr>
        <p:spPr>
          <a:xfrm>
            <a:off x="822960" y="3867912"/>
            <a:ext cx="777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信頼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22960" y="4270248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DEIカンファレンス登壇</a:t>
            </a:r>
            <a:endParaRPr lang="en-US" sz="1450" dirty="0"/>
          </a:p>
        </p:txBody>
      </p:sp>
      <p:sp>
        <p:nvSpPr>
          <p:cNvPr id="23" name="Text 21"/>
          <p:cNvSpPr/>
          <p:nvPr/>
        </p:nvSpPr>
        <p:spPr>
          <a:xfrm>
            <a:off x="822960" y="4764024"/>
            <a:ext cx="3017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地域の旗印に。行政・経済団体とつながり企業紹介を回す。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343400" y="3648456"/>
            <a:ext cx="3520440" cy="1874520"/>
          </a:xfrm>
          <a:prstGeom prst="roundRect">
            <a:avLst>
              <a:gd name="adj" fmla="val 4390"/>
            </a:avLst>
          </a:prstGeom>
          <a:solidFill>
            <a:srgbClr val="F6EDE8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599432" y="3867912"/>
            <a:ext cx="777240" cy="310896"/>
          </a:xfrm>
          <a:prstGeom prst="roundRect">
            <a:avLst>
              <a:gd name="adj" fmla="val 14706"/>
            </a:avLst>
          </a:prstGeom>
          <a:solidFill>
            <a:srgbClr val="4C7A6E"/>
          </a:solidFill>
          <a:ln/>
        </p:spPr>
      </p:sp>
      <p:sp>
        <p:nvSpPr>
          <p:cNvPr id="26" name="Text 24"/>
          <p:cNvSpPr/>
          <p:nvPr/>
        </p:nvSpPr>
        <p:spPr>
          <a:xfrm>
            <a:off x="4599432" y="3867912"/>
            <a:ext cx="777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収益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599432" y="4270248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デジタルプラットフォーム</a:t>
            </a:r>
            <a:endParaRPr lang="en-US" sz="1450" dirty="0"/>
          </a:p>
        </p:txBody>
      </p:sp>
      <p:sp>
        <p:nvSpPr>
          <p:cNvPr id="28" name="Text 26"/>
          <p:cNvSpPr/>
          <p:nvPr/>
        </p:nvSpPr>
        <p:spPr>
          <a:xfrm>
            <a:off x="4599432" y="4764024"/>
            <a:ext cx="3017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研修のセールス＆協賛の仕組み。協賛ロゴ＝信頼の見える化。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8119872" y="3648456"/>
            <a:ext cx="3520440" cy="1874520"/>
          </a:xfrm>
          <a:prstGeom prst="roundRect">
            <a:avLst>
              <a:gd name="adj" fmla="val 4390"/>
            </a:avLst>
          </a:prstGeom>
          <a:solidFill>
            <a:srgbClr val="F6EDE8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8375904" y="3867912"/>
            <a:ext cx="777240" cy="310896"/>
          </a:xfrm>
          <a:prstGeom prst="roundRect">
            <a:avLst>
              <a:gd name="adj" fmla="val 14706"/>
            </a:avLst>
          </a:prstGeom>
          <a:solidFill>
            <a:srgbClr val="6D2E46"/>
          </a:solidFill>
          <a:ln/>
        </p:spPr>
      </p:sp>
      <p:sp>
        <p:nvSpPr>
          <p:cNvPr id="31" name="Text 29"/>
          <p:cNvSpPr/>
          <p:nvPr/>
        </p:nvSpPr>
        <p:spPr>
          <a:xfrm>
            <a:off x="8375904" y="3867912"/>
            <a:ext cx="777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横展開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8375904" y="4270248"/>
            <a:ext cx="3063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ワークショップ／コラボ事例</a:t>
            </a:r>
            <a:endParaRPr lang="en-US" sz="1450" dirty="0"/>
          </a:p>
        </p:txBody>
      </p:sp>
      <p:sp>
        <p:nvSpPr>
          <p:cNvPr id="33" name="Text 31"/>
          <p:cNvSpPr/>
          <p:nvPr/>
        </p:nvSpPr>
        <p:spPr>
          <a:xfrm>
            <a:off x="8375904" y="4764024"/>
            <a:ext cx="3017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1社目の成功を事例化し発信。狭い経営者コミュニティで波及。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マネタイズ設計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658368"/>
            <a:ext cx="1105509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研修で終わらせない、3段構造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66928" y="1417320"/>
            <a:ext cx="110550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無料のママHOTは“コスト”ではなく、データと信頼が生まれる現場（＝原材料を生む工場）。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566928" y="2103120"/>
            <a:ext cx="3520440" cy="27432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41248" y="2377440"/>
            <a:ext cx="457200" cy="457200"/>
          </a:xfrm>
          <a:prstGeom prst="ellipse">
            <a:avLst/>
          </a:prstGeom>
          <a:solidFill>
            <a:srgbClr val="D9694A"/>
          </a:solidFill>
          <a:ln/>
        </p:spPr>
      </p:sp>
      <p:sp>
        <p:nvSpPr>
          <p:cNvPr id="7" name="Text 5"/>
          <p:cNvSpPr/>
          <p:nvPr/>
        </p:nvSpPr>
        <p:spPr>
          <a:xfrm>
            <a:off x="841248" y="2377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435608" y="2395728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入口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841248" y="3017520"/>
            <a:ext cx="2971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5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気づき研修・講演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841248" y="3858768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69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5〜20万円 / 単発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41248" y="4224528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信頼と実績づくり。ここはフロントエンド。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343400" y="2103120"/>
            <a:ext cx="3520440" cy="27432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17720" y="2377440"/>
            <a:ext cx="457200" cy="457200"/>
          </a:xfrm>
          <a:prstGeom prst="ellipse">
            <a:avLst/>
          </a:prstGeom>
          <a:solidFill>
            <a:srgbClr val="C79038"/>
          </a:solidFill>
          <a:ln/>
        </p:spPr>
      </p:sp>
      <p:sp>
        <p:nvSpPr>
          <p:cNvPr id="14" name="Text 12"/>
          <p:cNvSpPr/>
          <p:nvPr/>
        </p:nvSpPr>
        <p:spPr>
          <a:xfrm>
            <a:off x="4617720" y="2377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212080" y="2395728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79038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本命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4617720" y="3017520"/>
            <a:ext cx="2971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5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社内版ママHOT →</a:t>
            </a:r>
            <a:endParaRPr lang="en-US" sz="15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5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離職リスク本音レポート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617720" y="3858768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69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30〜80万円 / プロジェクト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617720" y="4224528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当事者だから取れる本音を、施策に翻訳して納品。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8119872" y="2103120"/>
            <a:ext cx="3520440" cy="27432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8394192" y="2377440"/>
            <a:ext cx="457200" cy="457200"/>
          </a:xfrm>
          <a:prstGeom prst="ellipse">
            <a:avLst/>
          </a:prstGeom>
          <a:solidFill>
            <a:srgbClr val="4C7A6E"/>
          </a:solidFill>
          <a:ln/>
        </p:spPr>
      </p:sp>
      <p:sp>
        <p:nvSpPr>
          <p:cNvPr id="21" name="Text 19"/>
          <p:cNvSpPr/>
          <p:nvPr/>
        </p:nvSpPr>
        <p:spPr>
          <a:xfrm>
            <a:off x="8394192" y="2377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3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8988552" y="2395728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4C7A6E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継続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8394192" y="3017520"/>
            <a:ext cx="2971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5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施策の伴走・定点観測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8394192" y="3858768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694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年間契約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8394192" y="4224528"/>
            <a:ext cx="2971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辞めない組織づくりに伴走。ストック収益に。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566928" y="5074920"/>
            <a:ext cx="110550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6D2E4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→ 研修は“入口”。本命はママHOTで集めた本音を施策に変える「レポート＋伴走」。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D9694A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企業が協賛・参画する効果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658368"/>
            <a:ext cx="1105509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経営層に“円”で語れる4つのリターン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66928" y="1463040"/>
            <a:ext cx="11055096" cy="1051560"/>
          </a:xfrm>
          <a:prstGeom prst="roundRect">
            <a:avLst>
              <a:gd name="adj" fmla="val 7826"/>
            </a:avLst>
          </a:prstGeom>
          <a:solidFill>
            <a:srgbClr val="6D2E46"/>
          </a:solidFill>
          <a:ln/>
        </p:spPr>
      </p:sp>
      <p:sp>
        <p:nvSpPr>
          <p:cNvPr id="5" name="Text 3"/>
          <p:cNvSpPr/>
          <p:nvPr/>
        </p:nvSpPr>
        <p:spPr>
          <a:xfrm>
            <a:off x="932688" y="1463040"/>
            <a:ext cx="10323576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1人辞めると </a:t>
            </a:r>
            <a:pPr indent="0" marL="0">
              <a:buNone/>
            </a:pPr>
            <a:r>
              <a:rPr lang="en-US" sz="1600" b="1" dirty="0">
                <a:solidFill>
                  <a:srgbClr val="C790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数百万円</a:t>
            </a:r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 のコスト（採用＋引継ぎ）。</a:t>
            </a:r>
            <a:pPr indent="0" marL="0">
              <a:buNone/>
            </a:pPr>
            <a:r>
              <a:rPr lang="en-US" sz="1600" b="1" dirty="0">
                <a:solidFill>
                  <a:srgbClr val="EAD7C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  辞めた本人は“本当の理由”を会社には言わない ―― 当事者の倉嶋になら話す。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66928" y="2788920"/>
            <a:ext cx="5413248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841248" y="3081528"/>
            <a:ext cx="292608" cy="292608"/>
          </a:xfrm>
          <a:prstGeom prst="ellipse">
            <a:avLst/>
          </a:prstGeom>
          <a:solidFill>
            <a:srgbClr val="D9694A"/>
          </a:solidFill>
          <a:ln/>
        </p:spPr>
      </p:sp>
      <p:sp>
        <p:nvSpPr>
          <p:cNvPr id="8" name="Text 6"/>
          <p:cNvSpPr/>
          <p:nvPr/>
        </p:nvSpPr>
        <p:spPr>
          <a:xfrm>
            <a:off x="1280160" y="2990088"/>
            <a:ext cx="44988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離職コストの削減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280160" y="3429000"/>
            <a:ext cx="44531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採用・引継ぎコストを抑制。1人の定着が数百万円の損失回避に。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208776" y="2788920"/>
            <a:ext cx="5413248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483096" y="3081528"/>
            <a:ext cx="292608" cy="292608"/>
          </a:xfrm>
          <a:prstGeom prst="ellipse">
            <a:avLst/>
          </a:prstGeom>
          <a:solidFill>
            <a:srgbClr val="C79038"/>
          </a:solidFill>
          <a:ln/>
        </p:spPr>
      </p:sp>
      <p:sp>
        <p:nvSpPr>
          <p:cNvPr id="12" name="Text 10"/>
          <p:cNvSpPr/>
          <p:nvPr/>
        </p:nvSpPr>
        <p:spPr>
          <a:xfrm>
            <a:off x="6922008" y="2990088"/>
            <a:ext cx="44988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採用ブランディング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922008" y="3429000"/>
            <a:ext cx="44531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両立支援の姿勢を発信。くるみん／えるぼし認定対策にも直結。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66928" y="4389120"/>
            <a:ext cx="5413248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41248" y="4681728"/>
            <a:ext cx="292608" cy="292608"/>
          </a:xfrm>
          <a:prstGeom prst="ellipse">
            <a:avLst/>
          </a:prstGeom>
          <a:solidFill>
            <a:srgbClr val="4C7A6E"/>
          </a:solidFill>
          <a:ln/>
        </p:spPr>
      </p:sp>
      <p:sp>
        <p:nvSpPr>
          <p:cNvPr id="16" name="Text 14"/>
          <p:cNvSpPr/>
          <p:nvPr/>
        </p:nvSpPr>
        <p:spPr>
          <a:xfrm>
            <a:off x="1280160" y="4590288"/>
            <a:ext cx="44988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施策の精度向上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280160" y="5029200"/>
            <a:ext cx="44531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当事者インサイトで、的外れな福利厚生から“効く対策”へ。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208776" y="4389120"/>
            <a:ext cx="5413248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483096" y="4681728"/>
            <a:ext cx="292608" cy="292608"/>
          </a:xfrm>
          <a:prstGeom prst="ellipse">
            <a:avLst/>
          </a:prstGeom>
          <a:solidFill>
            <a:srgbClr val="6D2E46"/>
          </a:solidFill>
          <a:ln/>
        </p:spPr>
      </p:sp>
      <p:sp>
        <p:nvSpPr>
          <p:cNvPr id="20" name="Text 18"/>
          <p:cNvSpPr/>
          <p:nvPr/>
        </p:nvSpPr>
        <p:spPr>
          <a:xfrm>
            <a:off x="6922008" y="4590288"/>
            <a:ext cx="44988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D2E46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地域での先進企業イメージ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922008" y="5029200"/>
            <a:ext cx="44531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5273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「あの会社がやっている」が、採用と取引の信頼につながる。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ママHOT 事業戦略 — 離職防止 × 当事者インサイト</dc:title>
  <dc:subject>PptxGenJS Presentation</dc:subject>
  <dc:creator>ママHOTプロジェクト</dc:creator>
  <cp:lastModifiedBy>ママHOTプロジェクト</cp:lastModifiedBy>
  <cp:revision>1</cp:revision>
  <dcterms:created xsi:type="dcterms:W3CDTF">2026-06-26T02:22:09Z</dcterms:created>
  <dcterms:modified xsi:type="dcterms:W3CDTF">2026-06-26T02:22:09Z</dcterms:modified>
</cp:coreProperties>
</file>